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797675" cy="9926638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D06EAB-9034-47F5-9CE3-4008EEDC4F4C}" type="datetimeFigureOut">
              <a:rPr lang="es-EC" smtClean="0"/>
              <a:t>23/4/2025</a:t>
            </a:fld>
            <a:endParaRPr lang="es-EC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C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BD456B-AE19-432C-8B7D-F8D648006364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288204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BD456B-AE19-432C-8B7D-F8D648006364}" type="slidenum">
              <a:rPr lang="es-EC" smtClean="0"/>
              <a:t>1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60616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50DE1-E3F8-444D-8F38-5122983C02DF}" type="datetime1">
              <a:rPr lang="es-EC" smtClean="0"/>
              <a:t>23/4/2025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7D9B9-349B-4E50-A135-8B35F5E9A9B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097662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96F3F-3EB2-477D-804A-505A6974766E}" type="datetime1">
              <a:rPr lang="es-EC" smtClean="0"/>
              <a:t>23/4/2025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7D9B9-349B-4E50-A135-8B35F5E9A9B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183493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28419-1539-4E0C-9AEE-AC265FCF161E}" type="datetime1">
              <a:rPr lang="es-EC" smtClean="0"/>
              <a:t>23/4/2025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7D9B9-349B-4E50-A135-8B35F5E9A9B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169771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6B253-53A2-461B-AEAF-8A2170800DBF}" type="datetime1">
              <a:rPr lang="es-EC" smtClean="0"/>
              <a:t>23/4/2025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7D9B9-349B-4E50-A135-8B35F5E9A9B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922348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60960-9877-4AFF-A71F-6F9EBE8AF55E}" type="datetime1">
              <a:rPr lang="es-EC" smtClean="0"/>
              <a:t>23/4/2025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7D9B9-349B-4E50-A135-8B35F5E9A9B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695706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D9331-5B79-44B2-B89E-274958B5D0BF}" type="datetime1">
              <a:rPr lang="es-EC" smtClean="0"/>
              <a:t>23/4/2025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7D9B9-349B-4E50-A135-8B35F5E9A9B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43083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68D2E-1BBA-4DAB-A20B-B822DE8F4C51}" type="datetime1">
              <a:rPr lang="es-EC" smtClean="0"/>
              <a:t>23/4/2025</a:t>
            </a:fld>
            <a:endParaRPr lang="es-EC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7D9B9-349B-4E50-A135-8B35F5E9A9B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611214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C2D27-56C5-4F28-85E9-1DF7CAF558B8}" type="datetime1">
              <a:rPr lang="es-EC" smtClean="0"/>
              <a:t>23/4/2025</a:t>
            </a:fld>
            <a:endParaRPr lang="es-EC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7D9B9-349B-4E50-A135-8B35F5E9A9B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403351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99319-4B08-4112-8A9E-DCCE5CDFB68E}" type="datetime1">
              <a:rPr lang="es-EC" smtClean="0"/>
              <a:t>23/4/2025</a:t>
            </a:fld>
            <a:endParaRPr lang="es-EC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7D9B9-349B-4E50-A135-8B35F5E9A9B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190075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E0D38-0D2F-482E-99D3-D5DBA19474C4}" type="datetime1">
              <a:rPr lang="es-EC" smtClean="0"/>
              <a:t>23/4/2025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7D9B9-349B-4E50-A135-8B35F5E9A9B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918439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B5084-6CA1-43F5-96B8-6257EDDC8694}" type="datetime1">
              <a:rPr lang="es-EC" smtClean="0"/>
              <a:t>23/4/2025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7D9B9-349B-4E50-A135-8B35F5E9A9B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250917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606B6F-34A9-46BA-A169-B0B83F282144}" type="datetime1">
              <a:rPr lang="es-EC" smtClean="0"/>
              <a:t>23/4/2025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7D9B9-349B-4E50-A135-8B35F5E9A9B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774195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ítulo 12"/>
          <p:cNvSpPr>
            <a:spLocks noGrp="1"/>
          </p:cNvSpPr>
          <p:nvPr>
            <p:ph type="ctrTitle"/>
          </p:nvPr>
        </p:nvSpPr>
        <p:spPr>
          <a:xfrm>
            <a:off x="1885950" y="1391308"/>
            <a:ext cx="8420100" cy="2131825"/>
          </a:xfrm>
        </p:spPr>
        <p:txBody>
          <a:bodyPr/>
          <a:lstStyle/>
          <a:p>
            <a:r>
              <a:rPr lang="es-ES" b="1" dirty="0">
                <a:solidFill>
                  <a:schemeClr val="accent6">
                    <a:lumMod val="50000"/>
                  </a:schemeClr>
                </a:solidFill>
              </a:rPr>
              <a:t>Titulo de la Ponencia</a:t>
            </a:r>
            <a:endParaRPr lang="es-EC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4" name="Subtítulo 13"/>
          <p:cNvSpPr>
            <a:spLocks noGrp="1"/>
          </p:cNvSpPr>
          <p:nvPr>
            <p:ph type="subTitle" idx="1"/>
          </p:nvPr>
        </p:nvSpPr>
        <p:spPr>
          <a:xfrm>
            <a:off x="2381250" y="5136776"/>
            <a:ext cx="7429500" cy="1089212"/>
          </a:xfrm>
        </p:spPr>
        <p:txBody>
          <a:bodyPr/>
          <a:lstStyle/>
          <a:p>
            <a:r>
              <a:rPr lang="es-ES" dirty="0">
                <a:solidFill>
                  <a:schemeClr val="accent6">
                    <a:lumMod val="50000"/>
                  </a:schemeClr>
                </a:solidFill>
              </a:rPr>
              <a:t>Nombres y apellidos de los autores</a:t>
            </a:r>
            <a:endParaRPr lang="es-EC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6" name="Marcador de número de diapositiva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7D9B9-349B-4E50-A135-8B35F5E9A9B9}" type="slidenum">
              <a:rPr lang="es-EC" smtClean="0"/>
              <a:t>1</a:t>
            </a:fld>
            <a:endParaRPr lang="es-EC"/>
          </a:p>
        </p:txBody>
      </p:sp>
      <p:sp>
        <p:nvSpPr>
          <p:cNvPr id="15" name="CuadroTexto 14"/>
          <p:cNvSpPr txBox="1"/>
          <p:nvPr/>
        </p:nvSpPr>
        <p:spPr>
          <a:xfrm>
            <a:off x="5026959" y="355558"/>
            <a:ext cx="2138082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1400" dirty="0"/>
              <a:t>Coloque aquí el logo de su Universidad, Facultad o ente financiador, si no tiene elimine este cuadro</a:t>
            </a:r>
            <a:endParaRPr lang="es-EC" sz="1400" dirty="0"/>
          </a:p>
        </p:txBody>
      </p:sp>
    </p:spTree>
    <p:extLst>
      <p:ext uri="{BB962C8B-B14F-4D97-AF65-F5344CB8AC3E}">
        <p14:creationId xmlns:p14="http://schemas.microsoft.com/office/powerpoint/2010/main" val="1745732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3000" y="1356915"/>
            <a:ext cx="9777046" cy="528159"/>
          </a:xfrm>
        </p:spPr>
        <p:txBody>
          <a:bodyPr>
            <a:normAutofit/>
          </a:bodyPr>
          <a:lstStyle/>
          <a:p>
            <a:r>
              <a:rPr lang="es-ES" sz="2600" b="1" dirty="0">
                <a:solidFill>
                  <a:schemeClr val="accent6">
                    <a:lumMod val="50000"/>
                  </a:schemeClr>
                </a:solidFill>
              </a:rPr>
              <a:t>Introducción</a:t>
            </a:r>
            <a:endParaRPr lang="es-EC" sz="26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323193" y="2065678"/>
            <a:ext cx="9596854" cy="411004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ES" sz="2400" dirty="0">
                <a:solidFill>
                  <a:schemeClr val="accent6">
                    <a:lumMod val="50000"/>
                  </a:schemeClr>
                </a:solidFill>
              </a:rPr>
              <a:t>Presenta de manera concisa la importancia y propósito del trabajo; su origen y antecedentes teóricos y prácticos, con una contextualización general del tema. Presentándola desde los aspectos generales al especifico. </a:t>
            </a:r>
            <a:endParaRPr lang="es-EC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7D9B9-349B-4E50-A135-8B35F5E9A9B9}" type="slidenum">
              <a:rPr lang="es-EC" smtClean="0"/>
              <a:t>2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9464740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Marcador de contenido 2"/>
          <p:cNvSpPr>
            <a:spLocks noGrp="1"/>
          </p:cNvSpPr>
          <p:nvPr>
            <p:ph idx="1"/>
          </p:nvPr>
        </p:nvSpPr>
        <p:spPr>
          <a:xfrm>
            <a:off x="1252855" y="2146314"/>
            <a:ext cx="9596854" cy="41100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Objetivos Específicos</a:t>
            </a:r>
          </a:p>
          <a:p>
            <a:pPr marL="457209" indent="-457209">
              <a:buAutoNum type="arabicPeriod"/>
            </a:pPr>
            <a:r>
              <a:rPr lang="es-ES" sz="2400" dirty="0">
                <a:solidFill>
                  <a:schemeClr val="accent6">
                    <a:lumMod val="50000"/>
                  </a:schemeClr>
                </a:solidFill>
              </a:rPr>
              <a:t>Objetivo Específico</a:t>
            </a:r>
          </a:p>
          <a:p>
            <a:pPr marL="457209" indent="-457209">
              <a:buAutoNum type="arabicPeriod"/>
            </a:pPr>
            <a:r>
              <a:rPr lang="es-ES" sz="2400" dirty="0">
                <a:solidFill>
                  <a:schemeClr val="accent6">
                    <a:lumMod val="50000"/>
                  </a:schemeClr>
                </a:solidFill>
              </a:rPr>
              <a:t>Los objetivos de la investigación se formulan para concretar y especificar tareas a realizar por el investigador. Para ello se utilizará una estructura determinada en su elaboración en función de la naturaleza de la investigación en la que se encuadren (descriptivo, correlacional causal) y señalan las variables que intervienen en el trabajo de investigación. </a:t>
            </a:r>
            <a:endParaRPr lang="es-EC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7D9B9-349B-4E50-A135-8B35F5E9A9B9}" type="slidenum">
              <a:rPr lang="es-EC" smtClean="0"/>
              <a:t>3</a:t>
            </a:fld>
            <a:endParaRPr lang="es-EC"/>
          </a:p>
        </p:txBody>
      </p:sp>
      <p:sp>
        <p:nvSpPr>
          <p:cNvPr id="12" name="Rectángulo 11"/>
          <p:cNvSpPr/>
          <p:nvPr/>
        </p:nvSpPr>
        <p:spPr>
          <a:xfrm>
            <a:off x="1243122" y="1401472"/>
            <a:ext cx="960658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600" b="1" dirty="0">
                <a:solidFill>
                  <a:schemeClr val="accent6">
                    <a:lumMod val="50000"/>
                  </a:schemeClr>
                </a:solidFill>
              </a:rPr>
              <a:t>Objetivo General</a:t>
            </a:r>
            <a:endParaRPr lang="es-ES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5682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7D9B9-349B-4E50-A135-8B35F5E9A9B9}" type="slidenum">
              <a:rPr lang="es-EC" smtClean="0"/>
              <a:t>4</a:t>
            </a:fld>
            <a:endParaRPr lang="es-EC"/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1252855" y="2146314"/>
            <a:ext cx="9596854" cy="411004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s-EC" sz="22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243122" y="1401472"/>
            <a:ext cx="960658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600" b="1" dirty="0">
                <a:solidFill>
                  <a:schemeClr val="accent6">
                    <a:lumMod val="50000"/>
                  </a:schemeClr>
                </a:solidFill>
              </a:rPr>
              <a:t>Metodología</a:t>
            </a:r>
            <a:endParaRPr lang="es-ES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" name="Marcador de contenido 2"/>
          <p:cNvSpPr txBox="1">
            <a:spLocks/>
          </p:cNvSpPr>
          <p:nvPr/>
        </p:nvSpPr>
        <p:spPr>
          <a:xfrm>
            <a:off x="1252855" y="1993913"/>
            <a:ext cx="9596854" cy="441484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s-ES" sz="2400" dirty="0">
                <a:solidFill>
                  <a:schemeClr val="accent6">
                    <a:lumMod val="50000"/>
                  </a:schemeClr>
                </a:solidFill>
              </a:rPr>
              <a:t>Describa aquí la metodología empleada para la investigación, de forma breve, coherente y racional, mostrando los procedimientos y técnicas que aplicó de manera ordenada y sistemática para la realización del estudio</a:t>
            </a:r>
            <a:endParaRPr lang="es-EC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1941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7D9B9-349B-4E50-A135-8B35F5E9A9B9}" type="slidenum">
              <a:rPr lang="es-EC" smtClean="0"/>
              <a:t>5</a:t>
            </a:fld>
            <a:endParaRPr lang="es-EC"/>
          </a:p>
        </p:txBody>
      </p:sp>
      <p:sp>
        <p:nvSpPr>
          <p:cNvPr id="3" name="Marcador de contenido 2"/>
          <p:cNvSpPr txBox="1">
            <a:spLocks/>
          </p:cNvSpPr>
          <p:nvPr/>
        </p:nvSpPr>
        <p:spPr>
          <a:xfrm>
            <a:off x="1252855" y="2146314"/>
            <a:ext cx="9596854" cy="411004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s-EC" sz="22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1243122" y="1401472"/>
            <a:ext cx="960658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600" b="1" dirty="0">
                <a:solidFill>
                  <a:schemeClr val="accent6">
                    <a:lumMod val="50000"/>
                  </a:schemeClr>
                </a:solidFill>
              </a:rPr>
              <a:t>Resultados</a:t>
            </a:r>
            <a:endParaRPr lang="es-ES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1252855" y="1993913"/>
            <a:ext cx="9596854" cy="441484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s-ES" sz="2400" dirty="0">
                <a:solidFill>
                  <a:schemeClr val="accent6">
                    <a:lumMod val="50000"/>
                  </a:schemeClr>
                </a:solidFill>
              </a:rPr>
              <a:t>Presente los resultados obtenidos (en forma de tablas, figuras, esquemas, diagramas y/o cualquier otra forma que permita la mejor comprensión por parte de la audiencia) de la metodología empleada y que dan respuesta a los objetivos planteados. Presentándolos siguiendo el mismo orden en el que organizó la metodología.</a:t>
            </a:r>
            <a:endParaRPr lang="es-EC" sz="2400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r>
              <a:rPr lang="es-ES" sz="2400" dirty="0">
                <a:solidFill>
                  <a:schemeClr val="accent6">
                    <a:lumMod val="50000"/>
                  </a:schemeClr>
                </a:solidFill>
              </a:rPr>
              <a:t>Al mismo tiempo que los presenta, realiza el análisis (de forma verbal o escrita), comparándolos con la literatura científica consultada y que sustenta el trabajo.</a:t>
            </a:r>
          </a:p>
          <a:p>
            <a:pPr marL="0" indent="0" algn="just">
              <a:buNone/>
            </a:pPr>
            <a:r>
              <a:rPr lang="es-ES" sz="2400" dirty="0">
                <a:solidFill>
                  <a:schemeClr val="accent6">
                    <a:lumMod val="50000"/>
                  </a:schemeClr>
                </a:solidFill>
              </a:rPr>
              <a:t>Destaque en su presentación cuales son los resultados que de acuerdo a su criterio son los más relevantes de la investigación y que poseen más potencialidad de aplicación para su campo de investigación.</a:t>
            </a:r>
          </a:p>
          <a:p>
            <a:pPr marL="0" indent="0" algn="just">
              <a:buNone/>
            </a:pPr>
            <a:endParaRPr lang="es-ES" sz="2400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endParaRPr lang="es-ES" sz="2400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endParaRPr lang="es-ES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75227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7D9B9-349B-4E50-A135-8B35F5E9A9B9}" type="slidenum">
              <a:rPr lang="es-EC" smtClean="0"/>
              <a:t>6</a:t>
            </a:fld>
            <a:endParaRPr lang="es-EC"/>
          </a:p>
        </p:txBody>
      </p:sp>
      <p:sp>
        <p:nvSpPr>
          <p:cNvPr id="3" name="Rectángulo 2"/>
          <p:cNvSpPr/>
          <p:nvPr/>
        </p:nvSpPr>
        <p:spPr>
          <a:xfrm>
            <a:off x="1243122" y="1401472"/>
            <a:ext cx="960658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600" b="1" dirty="0">
                <a:solidFill>
                  <a:schemeClr val="accent6">
                    <a:lumMod val="50000"/>
                  </a:schemeClr>
                </a:solidFill>
              </a:rPr>
              <a:t>Conclusiones</a:t>
            </a:r>
            <a:endParaRPr lang="es-ES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1252855" y="1993913"/>
            <a:ext cx="9596854" cy="441484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9" indent="-457209" algn="just">
              <a:buFont typeface="+mj-lt"/>
              <a:buAutoNum type="arabicPeriod"/>
            </a:pPr>
            <a:r>
              <a:rPr lang="es-ES" sz="2400" dirty="0">
                <a:solidFill>
                  <a:schemeClr val="accent6">
                    <a:lumMod val="50000"/>
                  </a:schemeClr>
                </a:solidFill>
              </a:rPr>
              <a:t>Enliste las conclusiones de su investigación y que dan respuesta a los objetivos planteados</a:t>
            </a:r>
          </a:p>
          <a:p>
            <a:pPr marL="457209" indent="-457209" algn="just">
              <a:buFont typeface="+mj-lt"/>
              <a:buAutoNum type="arabicPeriod"/>
            </a:pPr>
            <a:r>
              <a:rPr lang="es-ES" sz="2400" dirty="0">
                <a:solidFill>
                  <a:schemeClr val="accent6">
                    <a:lumMod val="50000"/>
                  </a:schemeClr>
                </a:solidFill>
              </a:rPr>
              <a:t>Las conclusiones no son para repetir las ideas, sino más bien, es una oportunidad para hacer énfasis en la idea o punto principal de la investigación.</a:t>
            </a:r>
          </a:p>
          <a:p>
            <a:pPr marL="457209" indent="-457209" algn="just">
              <a:buFont typeface="+mj-lt"/>
              <a:buAutoNum type="arabicPeriod"/>
            </a:pPr>
            <a:r>
              <a:rPr lang="es-ES" sz="2400" dirty="0">
                <a:solidFill>
                  <a:schemeClr val="accent6">
                    <a:lumMod val="50000"/>
                  </a:schemeClr>
                </a:solidFill>
              </a:rPr>
              <a:t>Enfatice la importancia de lo que quiere comprobar</a:t>
            </a:r>
          </a:p>
          <a:p>
            <a:pPr marL="457209" indent="-457209" algn="just">
              <a:buFont typeface="+mj-lt"/>
              <a:buAutoNum type="arabicPeriod"/>
            </a:pPr>
            <a:r>
              <a:rPr lang="es-ES" sz="2400" dirty="0">
                <a:solidFill>
                  <a:schemeClr val="accent6">
                    <a:lumMod val="50000"/>
                  </a:schemeClr>
                </a:solidFill>
              </a:rPr>
              <a:t>Retome el resultado más importante de forma concisa que dejó la idea principal</a:t>
            </a:r>
          </a:p>
          <a:p>
            <a:pPr marL="457209" indent="-457209" algn="just">
              <a:buFont typeface="+mj-lt"/>
              <a:buAutoNum type="arabicPeriod"/>
            </a:pPr>
            <a:r>
              <a:rPr lang="es-ES" sz="2400" dirty="0">
                <a:solidFill>
                  <a:schemeClr val="accent6">
                    <a:lumMod val="50000"/>
                  </a:schemeClr>
                </a:solidFill>
              </a:rPr>
              <a:t>motive a continuar pensando sobre el tema</a:t>
            </a:r>
          </a:p>
        </p:txBody>
      </p:sp>
    </p:spTree>
    <p:extLst>
      <p:ext uri="{BB962C8B-B14F-4D97-AF65-F5344CB8AC3E}">
        <p14:creationId xmlns:p14="http://schemas.microsoft.com/office/powerpoint/2010/main" val="39040245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7D9B9-349B-4E50-A135-8B35F5E9A9B9}" type="slidenum">
              <a:rPr lang="es-EC" smtClean="0"/>
              <a:t>7</a:t>
            </a:fld>
            <a:endParaRPr lang="es-EC"/>
          </a:p>
        </p:txBody>
      </p:sp>
      <p:sp>
        <p:nvSpPr>
          <p:cNvPr id="3" name="Título 12"/>
          <p:cNvSpPr txBox="1">
            <a:spLocks/>
          </p:cNvSpPr>
          <p:nvPr/>
        </p:nvSpPr>
        <p:spPr>
          <a:xfrm>
            <a:off x="1947863" y="1781271"/>
            <a:ext cx="8420100" cy="10022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sz="6599" b="1" dirty="0">
                <a:solidFill>
                  <a:schemeClr val="accent6">
                    <a:lumMod val="50000"/>
                  </a:schemeClr>
                </a:solidFill>
              </a:rPr>
              <a:t>Muchas Gracias</a:t>
            </a:r>
            <a:endParaRPr lang="es-EC" sz="6599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Subtítulo 13"/>
          <p:cNvSpPr txBox="1">
            <a:spLocks/>
          </p:cNvSpPr>
          <p:nvPr/>
        </p:nvSpPr>
        <p:spPr>
          <a:xfrm>
            <a:off x="2443163" y="3102913"/>
            <a:ext cx="7429500" cy="60511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ES" b="1" dirty="0">
                <a:solidFill>
                  <a:schemeClr val="accent6">
                    <a:lumMod val="50000"/>
                  </a:schemeClr>
                </a:solidFill>
              </a:rPr>
              <a:t>Nombres y apellidos del Expositor</a:t>
            </a:r>
            <a:endParaRPr lang="es-EC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Subtítulo 13"/>
          <p:cNvSpPr txBox="1">
            <a:spLocks/>
          </p:cNvSpPr>
          <p:nvPr/>
        </p:nvSpPr>
        <p:spPr>
          <a:xfrm>
            <a:off x="2141726" y="4027397"/>
            <a:ext cx="8032376" cy="232895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ES" b="1" dirty="0">
                <a:solidFill>
                  <a:schemeClr val="accent6">
                    <a:lumMod val="50000"/>
                  </a:schemeClr>
                </a:solidFill>
              </a:rPr>
              <a:t>Datos de Contacto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</a:rPr>
              <a:t>:</a:t>
            </a:r>
          </a:p>
          <a:p>
            <a:pPr marL="0" indent="0">
              <a:buNone/>
            </a:pPr>
            <a:r>
              <a:rPr lang="es-EC" dirty="0">
                <a:solidFill>
                  <a:schemeClr val="accent6">
                    <a:lumMod val="50000"/>
                  </a:schemeClr>
                </a:solidFill>
              </a:rPr>
              <a:t>Correo:</a:t>
            </a:r>
          </a:p>
          <a:p>
            <a:pPr marL="0" indent="0">
              <a:buNone/>
            </a:pPr>
            <a:r>
              <a:rPr lang="es-EC" dirty="0">
                <a:solidFill>
                  <a:schemeClr val="accent6">
                    <a:lumMod val="50000"/>
                  </a:schemeClr>
                </a:solidFill>
              </a:rPr>
              <a:t>Otro:</a:t>
            </a:r>
          </a:p>
          <a:p>
            <a:pPr marL="0" indent="0">
              <a:buNone/>
            </a:pPr>
            <a:endParaRPr lang="es-EC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9640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335</TotalTime>
  <Words>380</Words>
  <Application>Microsoft Office PowerPoint</Application>
  <PresentationFormat>Panorámica</PresentationFormat>
  <Paragraphs>35</Paragraphs>
  <Slides>7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de Office</vt:lpstr>
      <vt:lpstr>Titulo de la Ponencia</vt:lpstr>
      <vt:lpstr>Introducción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Hugo Javier Guerrero</cp:lastModifiedBy>
  <cp:revision>27</cp:revision>
  <cp:lastPrinted>2022-08-03T17:44:27Z</cp:lastPrinted>
  <dcterms:created xsi:type="dcterms:W3CDTF">2022-08-01T17:39:50Z</dcterms:created>
  <dcterms:modified xsi:type="dcterms:W3CDTF">2025-04-23T16:09:18Z</dcterms:modified>
</cp:coreProperties>
</file>